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6" d="100"/>
          <a:sy n="126" d="100"/>
        </p:scale>
        <p:origin x="111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74B23C-84D4-46EB-A541-ADB4306633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178481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4B23C-84D4-46EB-A541-ADB4306633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231451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4B23C-84D4-46EB-A541-ADB4306633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276642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4B23C-84D4-46EB-A541-ADB4306633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313505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4B23C-84D4-46EB-A541-ADB4306633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11665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74B23C-84D4-46EB-A541-ADB43066337F}" type="datetimeFigureOut">
              <a:rPr lang="en-AU" smtClean="0"/>
              <a:t>27/05/2022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328397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74B23C-84D4-46EB-A541-ADB43066337F}" type="datetimeFigureOut">
              <a:rPr lang="en-AU" smtClean="0"/>
              <a:t>27/05/2022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81763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74B23C-84D4-46EB-A541-ADB43066337F}" type="datetimeFigureOut">
              <a:rPr lang="en-AU" smtClean="0"/>
              <a:t>27/05/2022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98097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4B23C-84D4-46EB-A541-ADB43066337F}" type="datetimeFigureOut">
              <a:rPr lang="en-AU" smtClean="0"/>
              <a:t>27/05/2022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34803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4B23C-84D4-46EB-A541-ADB43066337F}" type="datetimeFigureOut">
              <a:rPr lang="en-AU" smtClean="0"/>
              <a:t>27/05/2022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53038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4B23C-84D4-46EB-A541-ADB43066337F}" type="datetimeFigureOut">
              <a:rPr lang="en-AU" smtClean="0"/>
              <a:t>27/05/2022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E8CEDD-6FDE-40A4-B655-B972C5A18372}" type="slidenum">
              <a:rPr lang="en-AU" smtClean="0"/>
              <a:t>‹#›</a:t>
            </a:fld>
            <a:endParaRPr lang="en-AU"/>
          </a:p>
        </p:txBody>
      </p:sp>
    </p:spTree>
    <p:extLst>
      <p:ext uri="{BB962C8B-B14F-4D97-AF65-F5344CB8AC3E}">
        <p14:creationId xmlns:p14="http://schemas.microsoft.com/office/powerpoint/2010/main" val="1579841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4B23C-84D4-46EB-A541-ADB43066337F}" type="datetimeFigureOut">
              <a:rPr lang="en-AU" smtClean="0"/>
              <a:t>27/05/2022</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8CEDD-6FDE-40A4-B655-B972C5A18372}" type="slidenum">
              <a:rPr lang="en-AU" smtClean="0"/>
              <a:t>‹#›</a:t>
            </a:fld>
            <a:endParaRPr lang="en-AU"/>
          </a:p>
        </p:txBody>
      </p:sp>
    </p:spTree>
    <p:extLst>
      <p:ext uri="{BB962C8B-B14F-4D97-AF65-F5344CB8AC3E}">
        <p14:creationId xmlns:p14="http://schemas.microsoft.com/office/powerpoint/2010/main" val="2019074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1EC5-9348-0244-A7A4-0BDF498DF31D}"/>
              </a:ext>
            </a:extLst>
          </p:cNvPr>
          <p:cNvSpPr>
            <a:spLocks noGrp="1"/>
          </p:cNvSpPr>
          <p:nvPr>
            <p:ph type="ctrTitle"/>
          </p:nvPr>
        </p:nvSpPr>
        <p:spPr>
          <a:xfrm>
            <a:off x="556260" y="337503"/>
            <a:ext cx="7772400" cy="2387600"/>
          </a:xfrm>
        </p:spPr>
        <p:txBody>
          <a:bodyPr/>
          <a:lstStyle/>
          <a:p>
            <a:r>
              <a:rPr lang="en-AU" dirty="0"/>
              <a:t>Sylvan Grove</a:t>
            </a:r>
          </a:p>
        </p:txBody>
      </p:sp>
      <p:sp>
        <p:nvSpPr>
          <p:cNvPr id="3" name="Subtitle 2">
            <a:extLst>
              <a:ext uri="{FF2B5EF4-FFF2-40B4-BE49-F238E27FC236}">
                <a16:creationId xmlns:a16="http://schemas.microsoft.com/office/drawing/2014/main" id="{6C3D4DA0-55C6-3909-D808-1009D08581A3}"/>
              </a:ext>
            </a:extLst>
          </p:cNvPr>
          <p:cNvSpPr>
            <a:spLocks noGrp="1"/>
          </p:cNvSpPr>
          <p:nvPr>
            <p:ph type="subTitle" idx="1"/>
          </p:nvPr>
        </p:nvSpPr>
        <p:spPr>
          <a:xfrm>
            <a:off x="1112520" y="3160078"/>
            <a:ext cx="6858000" cy="1655762"/>
          </a:xfrm>
        </p:spPr>
        <p:txBody>
          <a:bodyPr>
            <a:normAutofit fontScale="55000" lnSpcReduction="20000"/>
          </a:bodyPr>
          <a:lstStyle/>
          <a:p>
            <a:r>
              <a:rPr lang="en-AU" dirty="0"/>
              <a:t>APS HGR Gathering on Wed 4</a:t>
            </a:r>
            <a:r>
              <a:rPr lang="en-AU" baseline="30000" dirty="0"/>
              <a:t>th</a:t>
            </a:r>
            <a:r>
              <a:rPr lang="en-AU" dirty="0"/>
              <a:t> May 2022 to honour </a:t>
            </a:r>
          </a:p>
          <a:p>
            <a:r>
              <a:rPr lang="en-AU" dirty="0"/>
              <a:t>former members Hugh Stacy, Kyrill Taylor &amp; Graham and Margaret Walters</a:t>
            </a:r>
          </a:p>
          <a:p>
            <a:r>
              <a:rPr lang="en-AU" dirty="0"/>
              <a:t>in the presence of their families and friends.</a:t>
            </a:r>
          </a:p>
          <a:p>
            <a:r>
              <a:rPr lang="en-AU" dirty="0"/>
              <a:t>We planted a tree for each family </a:t>
            </a:r>
          </a:p>
          <a:p>
            <a:r>
              <a:rPr lang="en-AU" dirty="0"/>
              <a:t>And celebrated our change of name from East Hills Group (EHG)</a:t>
            </a:r>
          </a:p>
          <a:p>
            <a:r>
              <a:rPr lang="en-AU" dirty="0"/>
              <a:t>To Harbour Georges River Group (HGR)</a:t>
            </a:r>
          </a:p>
        </p:txBody>
      </p:sp>
    </p:spTree>
    <p:extLst>
      <p:ext uri="{BB962C8B-B14F-4D97-AF65-F5344CB8AC3E}">
        <p14:creationId xmlns:p14="http://schemas.microsoft.com/office/powerpoint/2010/main" val="790490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CE8B6-110D-A7AC-3B0A-057200EE5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54" y="249163"/>
            <a:ext cx="2673065" cy="3564088"/>
          </a:xfrm>
          <a:prstGeom prst="rect">
            <a:avLst/>
          </a:prstGeom>
        </p:spPr>
      </p:pic>
      <p:pic>
        <p:nvPicPr>
          <p:cNvPr id="7" name="Picture 6">
            <a:extLst>
              <a:ext uri="{FF2B5EF4-FFF2-40B4-BE49-F238E27FC236}">
                <a16:creationId xmlns:a16="http://schemas.microsoft.com/office/drawing/2014/main" id="{2081A2EA-4327-0A5C-1DC7-0DC1AE5F3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80" y="182428"/>
            <a:ext cx="2764980" cy="3686640"/>
          </a:xfrm>
          <a:prstGeom prst="rect">
            <a:avLst/>
          </a:prstGeom>
        </p:spPr>
      </p:pic>
      <p:pic>
        <p:nvPicPr>
          <p:cNvPr id="9" name="Picture 8">
            <a:extLst>
              <a:ext uri="{FF2B5EF4-FFF2-40B4-BE49-F238E27FC236}">
                <a16:creationId xmlns:a16="http://schemas.microsoft.com/office/drawing/2014/main" id="{31A2EAFA-B19B-B008-EC3C-F1A5BC3C3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910" y="321433"/>
            <a:ext cx="2627856" cy="3503808"/>
          </a:xfrm>
          <a:prstGeom prst="rect">
            <a:avLst/>
          </a:prstGeom>
        </p:spPr>
      </p:pic>
      <p:sp>
        <p:nvSpPr>
          <p:cNvPr id="10" name="TextBox 9">
            <a:extLst>
              <a:ext uri="{FF2B5EF4-FFF2-40B4-BE49-F238E27FC236}">
                <a16:creationId xmlns:a16="http://schemas.microsoft.com/office/drawing/2014/main" id="{6A5BE1F0-A2E1-7D9C-CBA6-B2657546E26F}"/>
              </a:ext>
            </a:extLst>
          </p:cNvPr>
          <p:cNvSpPr txBox="1"/>
          <p:nvPr/>
        </p:nvSpPr>
        <p:spPr>
          <a:xfrm>
            <a:off x="822960" y="4107180"/>
            <a:ext cx="1558568" cy="369332"/>
          </a:xfrm>
          <a:prstGeom prst="rect">
            <a:avLst/>
          </a:prstGeom>
          <a:noFill/>
        </p:spPr>
        <p:txBody>
          <a:bodyPr wrap="none" rtlCol="0">
            <a:spAutoFit/>
          </a:bodyPr>
          <a:lstStyle/>
          <a:p>
            <a:r>
              <a:rPr lang="en-AU" dirty="0"/>
              <a:t>Dorothy Taylor</a:t>
            </a:r>
          </a:p>
        </p:txBody>
      </p:sp>
      <p:sp>
        <p:nvSpPr>
          <p:cNvPr id="11" name="TextBox 10">
            <a:extLst>
              <a:ext uri="{FF2B5EF4-FFF2-40B4-BE49-F238E27FC236}">
                <a16:creationId xmlns:a16="http://schemas.microsoft.com/office/drawing/2014/main" id="{FE0676A6-D62C-1DDC-C870-F99930E5A9D6}"/>
              </a:ext>
            </a:extLst>
          </p:cNvPr>
          <p:cNvSpPr txBox="1"/>
          <p:nvPr/>
        </p:nvSpPr>
        <p:spPr>
          <a:xfrm>
            <a:off x="3665220" y="3985260"/>
            <a:ext cx="1558568" cy="369332"/>
          </a:xfrm>
          <a:prstGeom prst="rect">
            <a:avLst/>
          </a:prstGeom>
          <a:noFill/>
        </p:spPr>
        <p:txBody>
          <a:bodyPr wrap="none" rtlCol="0">
            <a:spAutoFit/>
          </a:bodyPr>
          <a:lstStyle/>
          <a:p>
            <a:r>
              <a:rPr lang="en-AU" dirty="0"/>
              <a:t>Walters Family</a:t>
            </a:r>
          </a:p>
        </p:txBody>
      </p:sp>
      <p:sp>
        <p:nvSpPr>
          <p:cNvPr id="12" name="TextBox 11">
            <a:extLst>
              <a:ext uri="{FF2B5EF4-FFF2-40B4-BE49-F238E27FC236}">
                <a16:creationId xmlns:a16="http://schemas.microsoft.com/office/drawing/2014/main" id="{0A87B829-E2FE-EC6C-8BA6-513295F62170}"/>
              </a:ext>
            </a:extLst>
          </p:cNvPr>
          <p:cNvSpPr txBox="1"/>
          <p:nvPr/>
        </p:nvSpPr>
        <p:spPr>
          <a:xfrm>
            <a:off x="6438900" y="3939540"/>
            <a:ext cx="1067921" cy="369332"/>
          </a:xfrm>
          <a:prstGeom prst="rect">
            <a:avLst/>
          </a:prstGeom>
          <a:noFill/>
        </p:spPr>
        <p:txBody>
          <a:bodyPr wrap="none" rtlCol="0">
            <a:spAutoFit/>
          </a:bodyPr>
          <a:lstStyle/>
          <a:p>
            <a:r>
              <a:rPr lang="en-AU" dirty="0"/>
              <a:t>Speeches</a:t>
            </a:r>
          </a:p>
        </p:txBody>
      </p:sp>
      <p:sp>
        <p:nvSpPr>
          <p:cNvPr id="13" name="TextBox 12">
            <a:extLst>
              <a:ext uri="{FF2B5EF4-FFF2-40B4-BE49-F238E27FC236}">
                <a16:creationId xmlns:a16="http://schemas.microsoft.com/office/drawing/2014/main" id="{B04AC38B-96FB-6278-D376-CDB284C811CC}"/>
              </a:ext>
            </a:extLst>
          </p:cNvPr>
          <p:cNvSpPr txBox="1"/>
          <p:nvPr/>
        </p:nvSpPr>
        <p:spPr>
          <a:xfrm>
            <a:off x="3589020" y="5143500"/>
            <a:ext cx="2644140" cy="369332"/>
          </a:xfrm>
          <a:prstGeom prst="rect">
            <a:avLst/>
          </a:prstGeom>
          <a:noFill/>
        </p:spPr>
        <p:txBody>
          <a:bodyPr wrap="square" rtlCol="0">
            <a:spAutoFit/>
          </a:bodyPr>
          <a:lstStyle/>
          <a:p>
            <a:r>
              <a:rPr lang="en-AU" dirty="0"/>
              <a:t>Photos from Graham</a:t>
            </a:r>
          </a:p>
        </p:txBody>
      </p:sp>
    </p:spTree>
    <p:extLst>
      <p:ext uri="{BB962C8B-B14F-4D97-AF65-F5344CB8AC3E}">
        <p14:creationId xmlns:p14="http://schemas.microsoft.com/office/powerpoint/2010/main" val="329458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F6C3F0-2C39-4F06-401E-51B6436DB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16880" cy="4137660"/>
          </a:xfrm>
          <a:prstGeom prst="rect">
            <a:avLst/>
          </a:prstGeom>
        </p:spPr>
      </p:pic>
      <p:pic>
        <p:nvPicPr>
          <p:cNvPr id="5" name="Picture 4">
            <a:extLst>
              <a:ext uri="{FF2B5EF4-FFF2-40B4-BE49-F238E27FC236}">
                <a16:creationId xmlns:a16="http://schemas.microsoft.com/office/drawing/2014/main" id="{88BC2AD4-914A-1DF0-D3C6-209DB4C5B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440" y="2776080"/>
            <a:ext cx="5442560" cy="4081920"/>
          </a:xfrm>
          <a:prstGeom prst="rect">
            <a:avLst/>
          </a:prstGeom>
        </p:spPr>
      </p:pic>
      <p:sp>
        <p:nvSpPr>
          <p:cNvPr id="6" name="TextBox 5">
            <a:extLst>
              <a:ext uri="{FF2B5EF4-FFF2-40B4-BE49-F238E27FC236}">
                <a16:creationId xmlns:a16="http://schemas.microsoft.com/office/drawing/2014/main" id="{F281354B-B2BB-E680-04F1-5D0F9C110449}"/>
              </a:ext>
            </a:extLst>
          </p:cNvPr>
          <p:cNvSpPr txBox="1"/>
          <p:nvPr/>
        </p:nvSpPr>
        <p:spPr>
          <a:xfrm>
            <a:off x="5542853" y="335280"/>
            <a:ext cx="2832827" cy="1477328"/>
          </a:xfrm>
          <a:prstGeom prst="rect">
            <a:avLst/>
          </a:prstGeom>
          <a:noFill/>
        </p:spPr>
        <p:txBody>
          <a:bodyPr wrap="none" rtlCol="0">
            <a:spAutoFit/>
          </a:bodyPr>
          <a:lstStyle/>
          <a:p>
            <a:r>
              <a:rPr lang="en-AU" dirty="0"/>
              <a:t>Left photo from Jan.</a:t>
            </a:r>
          </a:p>
          <a:p>
            <a:r>
              <a:rPr lang="en-AU" dirty="0"/>
              <a:t>John, Graham, Dave, </a:t>
            </a:r>
          </a:p>
          <a:p>
            <a:r>
              <a:rPr lang="en-AU" sz="1800" dirty="0">
                <a:solidFill>
                  <a:srgbClr val="000000"/>
                </a:solidFill>
                <a:effectLst/>
                <a:latin typeface="Calibri" panose="020F0502020204030204" pitchFamily="34" charset="0"/>
                <a:ea typeface="Calibri" panose="020F0502020204030204" pitchFamily="34" charset="0"/>
              </a:rPr>
              <a:t>Rob Walters, Sarah Walters, </a:t>
            </a:r>
          </a:p>
          <a:p>
            <a:r>
              <a:rPr lang="en-AU" dirty="0"/>
              <a:t>Ana, Chris, Marie, Leonie</a:t>
            </a:r>
          </a:p>
          <a:p>
            <a:endParaRPr lang="en-AU" dirty="0"/>
          </a:p>
        </p:txBody>
      </p:sp>
      <p:sp>
        <p:nvSpPr>
          <p:cNvPr id="7" name="TextBox 6">
            <a:extLst>
              <a:ext uri="{FF2B5EF4-FFF2-40B4-BE49-F238E27FC236}">
                <a16:creationId xmlns:a16="http://schemas.microsoft.com/office/drawing/2014/main" id="{E20BF700-AFB1-1017-71A7-A2908E4C0529}"/>
              </a:ext>
            </a:extLst>
          </p:cNvPr>
          <p:cNvSpPr txBox="1"/>
          <p:nvPr/>
        </p:nvSpPr>
        <p:spPr>
          <a:xfrm>
            <a:off x="91440" y="5039975"/>
            <a:ext cx="3688080" cy="1200329"/>
          </a:xfrm>
          <a:prstGeom prst="rect">
            <a:avLst/>
          </a:prstGeom>
          <a:noFill/>
        </p:spPr>
        <p:txBody>
          <a:bodyPr wrap="square">
            <a:spAutoFit/>
          </a:bodyPr>
          <a:lstStyle/>
          <a:p>
            <a:r>
              <a:rPr lang="en-AU" dirty="0"/>
              <a:t>Right: photo from John Aitken.</a:t>
            </a:r>
          </a:p>
          <a:p>
            <a:r>
              <a:rPr lang="en-AU" dirty="0"/>
              <a:t>Graham, Ana, </a:t>
            </a:r>
            <a:r>
              <a:rPr lang="en-AU" sz="1800" dirty="0">
                <a:solidFill>
                  <a:srgbClr val="000000"/>
                </a:solidFill>
                <a:effectLst/>
                <a:latin typeface="Calibri" panose="020F0502020204030204" pitchFamily="34" charset="0"/>
                <a:ea typeface="Calibri" panose="020F0502020204030204" pitchFamily="34" charset="0"/>
              </a:rPr>
              <a:t>Carol Drew, </a:t>
            </a:r>
            <a:r>
              <a:rPr lang="en-AU" dirty="0"/>
              <a:t>Sue Walters, Liz Aitken, </a:t>
            </a:r>
            <a:r>
              <a:rPr lang="en-AU" sz="1800" dirty="0">
                <a:solidFill>
                  <a:srgbClr val="000000"/>
                </a:solidFill>
                <a:effectLst/>
                <a:latin typeface="Calibri" panose="020F0502020204030204" pitchFamily="34" charset="0"/>
                <a:ea typeface="Calibri" panose="020F0502020204030204" pitchFamily="34" charset="0"/>
              </a:rPr>
              <a:t>Beverley Stacy,</a:t>
            </a:r>
            <a:r>
              <a:rPr lang="en-AU" dirty="0"/>
              <a:t> Tony Porritt behind</a:t>
            </a:r>
          </a:p>
        </p:txBody>
      </p:sp>
    </p:spTree>
    <p:extLst>
      <p:ext uri="{BB962C8B-B14F-4D97-AF65-F5344CB8AC3E}">
        <p14:creationId xmlns:p14="http://schemas.microsoft.com/office/powerpoint/2010/main" val="39043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DC25A-3E72-ECD8-E433-F62772CBD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980" y="342900"/>
            <a:ext cx="2785110" cy="3713480"/>
          </a:xfrm>
          <a:prstGeom prst="rect">
            <a:avLst/>
          </a:prstGeom>
        </p:spPr>
      </p:pic>
      <p:pic>
        <p:nvPicPr>
          <p:cNvPr id="5" name="Picture 4">
            <a:extLst>
              <a:ext uri="{FF2B5EF4-FFF2-40B4-BE49-F238E27FC236}">
                <a16:creationId xmlns:a16="http://schemas.microsoft.com/office/drawing/2014/main" id="{C6072212-31BF-64BA-356A-567D1E2A0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5" y="381000"/>
            <a:ext cx="2699985" cy="3599980"/>
          </a:xfrm>
          <a:prstGeom prst="rect">
            <a:avLst/>
          </a:prstGeom>
        </p:spPr>
      </p:pic>
      <p:pic>
        <p:nvPicPr>
          <p:cNvPr id="7" name="Picture 6">
            <a:extLst>
              <a:ext uri="{FF2B5EF4-FFF2-40B4-BE49-F238E27FC236}">
                <a16:creationId xmlns:a16="http://schemas.microsoft.com/office/drawing/2014/main" id="{664239B3-0DBF-A190-5BEE-F7C6059CA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375" y="236220"/>
            <a:ext cx="2952046" cy="3936061"/>
          </a:xfrm>
          <a:prstGeom prst="rect">
            <a:avLst/>
          </a:prstGeom>
        </p:spPr>
      </p:pic>
      <p:sp>
        <p:nvSpPr>
          <p:cNvPr id="8" name="TextBox 7">
            <a:extLst>
              <a:ext uri="{FF2B5EF4-FFF2-40B4-BE49-F238E27FC236}">
                <a16:creationId xmlns:a16="http://schemas.microsoft.com/office/drawing/2014/main" id="{81A6D962-28D8-3C9E-A0BE-72BBDFC4E147}"/>
              </a:ext>
            </a:extLst>
          </p:cNvPr>
          <p:cNvSpPr txBox="1"/>
          <p:nvPr/>
        </p:nvSpPr>
        <p:spPr>
          <a:xfrm>
            <a:off x="3086100" y="5974080"/>
            <a:ext cx="2485039" cy="369332"/>
          </a:xfrm>
          <a:prstGeom prst="rect">
            <a:avLst/>
          </a:prstGeom>
          <a:noFill/>
        </p:spPr>
        <p:txBody>
          <a:bodyPr wrap="none" rtlCol="0">
            <a:spAutoFit/>
          </a:bodyPr>
          <a:lstStyle/>
          <a:p>
            <a:r>
              <a:rPr lang="en-AU" dirty="0"/>
              <a:t>Photos from Graham Fry</a:t>
            </a:r>
          </a:p>
        </p:txBody>
      </p:sp>
      <p:sp>
        <p:nvSpPr>
          <p:cNvPr id="9" name="TextBox 8">
            <a:extLst>
              <a:ext uri="{FF2B5EF4-FFF2-40B4-BE49-F238E27FC236}">
                <a16:creationId xmlns:a16="http://schemas.microsoft.com/office/drawing/2014/main" id="{257BC92C-8970-3BC0-7F76-1F47FF6DD09B}"/>
              </a:ext>
            </a:extLst>
          </p:cNvPr>
          <p:cNvSpPr txBox="1"/>
          <p:nvPr/>
        </p:nvSpPr>
        <p:spPr>
          <a:xfrm>
            <a:off x="3078480" y="4213860"/>
            <a:ext cx="2567940" cy="923330"/>
          </a:xfrm>
          <a:prstGeom prst="rect">
            <a:avLst/>
          </a:prstGeom>
          <a:noFill/>
        </p:spPr>
        <p:txBody>
          <a:bodyPr wrap="square" rtlCol="0">
            <a:spAutoFit/>
          </a:bodyPr>
          <a:lstStyle/>
          <a:p>
            <a:r>
              <a:rPr lang="en-AU" dirty="0"/>
              <a:t>Dorothy Taylor &amp; Jim.</a:t>
            </a:r>
          </a:p>
          <a:p>
            <a:r>
              <a:rPr lang="en-AU"/>
              <a:t>Lloyd Hedges in </a:t>
            </a:r>
            <a:r>
              <a:rPr lang="en-AU" dirty="0"/>
              <a:t>background taking photo</a:t>
            </a:r>
          </a:p>
        </p:txBody>
      </p:sp>
      <p:sp>
        <p:nvSpPr>
          <p:cNvPr id="10" name="TextBox 9">
            <a:extLst>
              <a:ext uri="{FF2B5EF4-FFF2-40B4-BE49-F238E27FC236}">
                <a16:creationId xmlns:a16="http://schemas.microsoft.com/office/drawing/2014/main" id="{412BBA45-C225-A03F-7251-12AE00D2D583}"/>
              </a:ext>
            </a:extLst>
          </p:cNvPr>
          <p:cNvSpPr txBox="1"/>
          <p:nvPr/>
        </p:nvSpPr>
        <p:spPr>
          <a:xfrm>
            <a:off x="6530340" y="4274820"/>
            <a:ext cx="2132443" cy="369332"/>
          </a:xfrm>
          <a:prstGeom prst="rect">
            <a:avLst/>
          </a:prstGeom>
          <a:noFill/>
        </p:spPr>
        <p:txBody>
          <a:bodyPr wrap="none" rtlCol="0">
            <a:spAutoFit/>
          </a:bodyPr>
          <a:lstStyle/>
          <a:p>
            <a:r>
              <a:rPr lang="en-AU" dirty="0"/>
              <a:t>Dorothy Taylor &amp; Jim</a:t>
            </a:r>
          </a:p>
        </p:txBody>
      </p:sp>
      <p:sp>
        <p:nvSpPr>
          <p:cNvPr id="11" name="TextBox 10">
            <a:extLst>
              <a:ext uri="{FF2B5EF4-FFF2-40B4-BE49-F238E27FC236}">
                <a16:creationId xmlns:a16="http://schemas.microsoft.com/office/drawing/2014/main" id="{1EEFC95C-94D6-7142-86A4-D701B3A571C1}"/>
              </a:ext>
            </a:extLst>
          </p:cNvPr>
          <p:cNvSpPr txBox="1"/>
          <p:nvPr/>
        </p:nvSpPr>
        <p:spPr>
          <a:xfrm>
            <a:off x="243840" y="4076700"/>
            <a:ext cx="2484120" cy="1477328"/>
          </a:xfrm>
          <a:prstGeom prst="rect">
            <a:avLst/>
          </a:prstGeom>
          <a:noFill/>
        </p:spPr>
        <p:txBody>
          <a:bodyPr wrap="square" rtlCol="0">
            <a:spAutoFit/>
          </a:bodyPr>
          <a:lstStyle/>
          <a:p>
            <a:pPr rtl="0">
              <a:spcBef>
                <a:spcPts val="0"/>
              </a:spcBef>
              <a:spcAft>
                <a:spcPts val="0"/>
              </a:spcAft>
            </a:pPr>
            <a:r>
              <a:rPr lang="en-US" sz="1800" b="0" i="0" u="none" strike="noStrike" dirty="0">
                <a:solidFill>
                  <a:srgbClr val="FF00FF"/>
                </a:solidFill>
                <a:effectLst/>
                <a:latin typeface="Calibri" panose="020F0502020204030204" pitchFamily="34" charset="0"/>
              </a:rPr>
              <a:t>Sue Walters, Beverley Stacy (obscured), Jim Walters (behind), Sarah (nee Walters),  Miriam Stacy, Jan Douglas</a:t>
            </a:r>
            <a:endParaRPr lang="en-US" b="0" dirty="0">
              <a:effectLst/>
            </a:endParaRPr>
          </a:p>
        </p:txBody>
      </p:sp>
    </p:spTree>
    <p:extLst>
      <p:ext uri="{BB962C8B-B14F-4D97-AF65-F5344CB8AC3E}">
        <p14:creationId xmlns:p14="http://schemas.microsoft.com/office/powerpoint/2010/main" val="241914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E7AD5-8AEE-5ED6-185B-AC562FAE3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270" y="190500"/>
            <a:ext cx="3023235" cy="4030980"/>
          </a:xfrm>
          <a:prstGeom prst="rect">
            <a:avLst/>
          </a:prstGeom>
        </p:spPr>
      </p:pic>
      <p:pic>
        <p:nvPicPr>
          <p:cNvPr id="5" name="Picture 4">
            <a:extLst>
              <a:ext uri="{FF2B5EF4-FFF2-40B4-BE49-F238E27FC236}">
                <a16:creationId xmlns:a16="http://schemas.microsoft.com/office/drawing/2014/main" id="{910531EB-0B0A-35A9-643A-4F9525E67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 y="195720"/>
            <a:ext cx="2979315" cy="3972420"/>
          </a:xfrm>
          <a:prstGeom prst="rect">
            <a:avLst/>
          </a:prstGeom>
        </p:spPr>
      </p:pic>
      <p:pic>
        <p:nvPicPr>
          <p:cNvPr id="7" name="Picture 6">
            <a:extLst>
              <a:ext uri="{FF2B5EF4-FFF2-40B4-BE49-F238E27FC236}">
                <a16:creationId xmlns:a16="http://schemas.microsoft.com/office/drawing/2014/main" id="{C1891893-7D48-9EBD-EACE-103DB7B77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0" y="137160"/>
            <a:ext cx="3048990" cy="4065320"/>
          </a:xfrm>
          <a:prstGeom prst="rect">
            <a:avLst/>
          </a:prstGeom>
        </p:spPr>
      </p:pic>
      <p:sp>
        <p:nvSpPr>
          <p:cNvPr id="8" name="TextBox 7">
            <a:extLst>
              <a:ext uri="{FF2B5EF4-FFF2-40B4-BE49-F238E27FC236}">
                <a16:creationId xmlns:a16="http://schemas.microsoft.com/office/drawing/2014/main" id="{4DEAB5CD-7F96-32C1-42F0-5C38F7D0C534}"/>
              </a:ext>
            </a:extLst>
          </p:cNvPr>
          <p:cNvSpPr txBox="1"/>
          <p:nvPr/>
        </p:nvSpPr>
        <p:spPr>
          <a:xfrm>
            <a:off x="3832860" y="5753100"/>
            <a:ext cx="2481192" cy="369332"/>
          </a:xfrm>
          <a:prstGeom prst="rect">
            <a:avLst/>
          </a:prstGeom>
          <a:noFill/>
        </p:spPr>
        <p:txBody>
          <a:bodyPr wrap="none" rtlCol="0">
            <a:spAutoFit/>
          </a:bodyPr>
          <a:lstStyle/>
          <a:p>
            <a:r>
              <a:rPr lang="en-AU" dirty="0"/>
              <a:t>Photos from John Aitken</a:t>
            </a:r>
          </a:p>
        </p:txBody>
      </p:sp>
      <p:sp>
        <p:nvSpPr>
          <p:cNvPr id="9" name="TextBox 8">
            <a:extLst>
              <a:ext uri="{FF2B5EF4-FFF2-40B4-BE49-F238E27FC236}">
                <a16:creationId xmlns:a16="http://schemas.microsoft.com/office/drawing/2014/main" id="{56DD417B-3334-051B-8E8A-A67D60A3EBED}"/>
              </a:ext>
            </a:extLst>
          </p:cNvPr>
          <p:cNvSpPr txBox="1"/>
          <p:nvPr/>
        </p:nvSpPr>
        <p:spPr>
          <a:xfrm>
            <a:off x="274320" y="4251960"/>
            <a:ext cx="1396023" cy="369332"/>
          </a:xfrm>
          <a:prstGeom prst="rect">
            <a:avLst/>
          </a:prstGeom>
          <a:noFill/>
        </p:spPr>
        <p:txBody>
          <a:bodyPr wrap="none" rtlCol="0">
            <a:spAutoFit/>
          </a:bodyPr>
          <a:lstStyle/>
          <a:p>
            <a:r>
              <a:rPr lang="en-AU" dirty="0"/>
              <a:t>Jeremy Stacy</a:t>
            </a:r>
          </a:p>
        </p:txBody>
      </p:sp>
      <p:sp>
        <p:nvSpPr>
          <p:cNvPr id="10" name="TextBox 9">
            <a:extLst>
              <a:ext uri="{FF2B5EF4-FFF2-40B4-BE49-F238E27FC236}">
                <a16:creationId xmlns:a16="http://schemas.microsoft.com/office/drawing/2014/main" id="{30BE7176-558F-F3F8-BB54-876E5CF9DB88}"/>
              </a:ext>
            </a:extLst>
          </p:cNvPr>
          <p:cNvSpPr txBox="1"/>
          <p:nvPr/>
        </p:nvSpPr>
        <p:spPr>
          <a:xfrm>
            <a:off x="3838879" y="4395203"/>
            <a:ext cx="1558568" cy="369332"/>
          </a:xfrm>
          <a:prstGeom prst="rect">
            <a:avLst/>
          </a:prstGeom>
          <a:noFill/>
        </p:spPr>
        <p:txBody>
          <a:bodyPr wrap="none" rtlCol="0">
            <a:spAutoFit/>
          </a:bodyPr>
          <a:lstStyle/>
          <a:p>
            <a:r>
              <a:rPr lang="en-AU" dirty="0"/>
              <a:t>Dorothy Taylor</a:t>
            </a:r>
          </a:p>
        </p:txBody>
      </p:sp>
      <p:sp>
        <p:nvSpPr>
          <p:cNvPr id="11" name="TextBox 10">
            <a:extLst>
              <a:ext uri="{FF2B5EF4-FFF2-40B4-BE49-F238E27FC236}">
                <a16:creationId xmlns:a16="http://schemas.microsoft.com/office/drawing/2014/main" id="{5641BE3F-7A90-B26F-B99F-FC70C98021C1}"/>
              </a:ext>
            </a:extLst>
          </p:cNvPr>
          <p:cNvSpPr txBox="1"/>
          <p:nvPr/>
        </p:nvSpPr>
        <p:spPr>
          <a:xfrm>
            <a:off x="6610958" y="4370806"/>
            <a:ext cx="1558568" cy="369332"/>
          </a:xfrm>
          <a:prstGeom prst="rect">
            <a:avLst/>
          </a:prstGeom>
          <a:noFill/>
        </p:spPr>
        <p:txBody>
          <a:bodyPr wrap="none" rtlCol="0">
            <a:spAutoFit/>
          </a:bodyPr>
          <a:lstStyle/>
          <a:p>
            <a:r>
              <a:rPr lang="en-AU" dirty="0"/>
              <a:t>Walters Family</a:t>
            </a:r>
          </a:p>
        </p:txBody>
      </p:sp>
    </p:spTree>
    <p:extLst>
      <p:ext uri="{BB962C8B-B14F-4D97-AF65-F5344CB8AC3E}">
        <p14:creationId xmlns:p14="http://schemas.microsoft.com/office/powerpoint/2010/main" val="48291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5E4AA-ED94-2164-BE9C-12937895A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530" y="205740"/>
            <a:ext cx="3046095" cy="4061460"/>
          </a:xfrm>
          <a:prstGeom prst="rect">
            <a:avLst/>
          </a:prstGeom>
        </p:spPr>
      </p:pic>
      <p:pic>
        <p:nvPicPr>
          <p:cNvPr id="5" name="Picture 4">
            <a:extLst>
              <a:ext uri="{FF2B5EF4-FFF2-40B4-BE49-F238E27FC236}">
                <a16:creationId xmlns:a16="http://schemas.microsoft.com/office/drawing/2014/main" id="{76068C2F-0F59-DEC6-C9EE-C414F37C9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 y="251460"/>
            <a:ext cx="2993250" cy="3991000"/>
          </a:xfrm>
          <a:prstGeom prst="rect">
            <a:avLst/>
          </a:prstGeom>
        </p:spPr>
      </p:pic>
      <p:pic>
        <p:nvPicPr>
          <p:cNvPr id="7" name="Picture 6">
            <a:extLst>
              <a:ext uri="{FF2B5EF4-FFF2-40B4-BE49-F238E27FC236}">
                <a16:creationId xmlns:a16="http://schemas.microsoft.com/office/drawing/2014/main" id="{3C92EE86-A929-216B-C3F4-1E1681D4F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967" y="243841"/>
            <a:ext cx="2826693" cy="4076700"/>
          </a:xfrm>
          <a:prstGeom prst="rect">
            <a:avLst/>
          </a:prstGeom>
        </p:spPr>
      </p:pic>
      <p:sp>
        <p:nvSpPr>
          <p:cNvPr id="8" name="TextBox 7">
            <a:extLst>
              <a:ext uri="{FF2B5EF4-FFF2-40B4-BE49-F238E27FC236}">
                <a16:creationId xmlns:a16="http://schemas.microsoft.com/office/drawing/2014/main" id="{D404CAB5-9A39-076C-D78E-0C1A9F4A7DBA}"/>
              </a:ext>
            </a:extLst>
          </p:cNvPr>
          <p:cNvSpPr txBox="1"/>
          <p:nvPr/>
        </p:nvSpPr>
        <p:spPr>
          <a:xfrm>
            <a:off x="286358" y="4370806"/>
            <a:ext cx="2158476" cy="646331"/>
          </a:xfrm>
          <a:prstGeom prst="rect">
            <a:avLst/>
          </a:prstGeom>
          <a:noFill/>
        </p:spPr>
        <p:txBody>
          <a:bodyPr wrap="none" rtlCol="0">
            <a:spAutoFit/>
          </a:bodyPr>
          <a:lstStyle/>
          <a:p>
            <a:r>
              <a:rPr lang="en-AU" dirty="0"/>
              <a:t>Walters Family</a:t>
            </a:r>
          </a:p>
          <a:p>
            <a:r>
              <a:rPr lang="en-AU" dirty="0"/>
              <a:t>Photo from Graham?</a:t>
            </a:r>
          </a:p>
        </p:txBody>
      </p:sp>
      <p:sp>
        <p:nvSpPr>
          <p:cNvPr id="9" name="TextBox 8">
            <a:extLst>
              <a:ext uri="{FF2B5EF4-FFF2-40B4-BE49-F238E27FC236}">
                <a16:creationId xmlns:a16="http://schemas.microsoft.com/office/drawing/2014/main" id="{3086B192-CC37-5FEF-E824-50B36B7D28CC}"/>
              </a:ext>
            </a:extLst>
          </p:cNvPr>
          <p:cNvSpPr txBox="1"/>
          <p:nvPr/>
        </p:nvSpPr>
        <p:spPr>
          <a:xfrm>
            <a:off x="3425798" y="4294606"/>
            <a:ext cx="2365402" cy="1477328"/>
          </a:xfrm>
          <a:prstGeom prst="rect">
            <a:avLst/>
          </a:prstGeom>
          <a:noFill/>
        </p:spPr>
        <p:txBody>
          <a:bodyPr wrap="square" rtlCol="0">
            <a:spAutoFit/>
          </a:bodyPr>
          <a:lstStyle/>
          <a:p>
            <a:r>
              <a:rPr lang="en-AU" dirty="0"/>
              <a:t>Marie cutting cake</a:t>
            </a:r>
          </a:p>
          <a:p>
            <a:r>
              <a:rPr lang="en-AU" dirty="0"/>
              <a:t>Dorothy, Tim Ball </a:t>
            </a:r>
            <a:r>
              <a:rPr lang="en-AU"/>
              <a:t>(from OFF), </a:t>
            </a:r>
            <a:r>
              <a:rPr lang="en-AU" dirty="0"/>
              <a:t>Liz, Kate Porritt</a:t>
            </a:r>
          </a:p>
          <a:p>
            <a:r>
              <a:rPr lang="en-AU" dirty="0"/>
              <a:t>Photo from Graham</a:t>
            </a:r>
          </a:p>
          <a:p>
            <a:r>
              <a:rPr lang="en-AU" dirty="0"/>
              <a:t>I like this one</a:t>
            </a:r>
          </a:p>
        </p:txBody>
      </p:sp>
      <p:sp>
        <p:nvSpPr>
          <p:cNvPr id="10" name="TextBox 9">
            <a:extLst>
              <a:ext uri="{FF2B5EF4-FFF2-40B4-BE49-F238E27FC236}">
                <a16:creationId xmlns:a16="http://schemas.microsoft.com/office/drawing/2014/main" id="{3B7B79F2-18F5-1B4F-3812-B151EABA1B40}"/>
              </a:ext>
            </a:extLst>
          </p:cNvPr>
          <p:cNvSpPr txBox="1"/>
          <p:nvPr/>
        </p:nvSpPr>
        <p:spPr>
          <a:xfrm>
            <a:off x="6412838" y="4355566"/>
            <a:ext cx="1919308" cy="923330"/>
          </a:xfrm>
          <a:prstGeom prst="rect">
            <a:avLst/>
          </a:prstGeom>
          <a:noFill/>
        </p:spPr>
        <p:txBody>
          <a:bodyPr wrap="none" rtlCol="0">
            <a:spAutoFit/>
          </a:bodyPr>
          <a:lstStyle/>
          <a:p>
            <a:r>
              <a:rPr lang="en-AU" dirty="0"/>
              <a:t>Marie cutting cake</a:t>
            </a:r>
          </a:p>
          <a:p>
            <a:r>
              <a:rPr lang="en-AU" dirty="0"/>
              <a:t>Photo from John</a:t>
            </a:r>
          </a:p>
          <a:p>
            <a:r>
              <a:rPr lang="en-AU" dirty="0"/>
              <a:t>[cropped]</a:t>
            </a:r>
          </a:p>
        </p:txBody>
      </p:sp>
      <p:sp>
        <p:nvSpPr>
          <p:cNvPr id="11" name="TextBox 10">
            <a:extLst>
              <a:ext uri="{FF2B5EF4-FFF2-40B4-BE49-F238E27FC236}">
                <a16:creationId xmlns:a16="http://schemas.microsoft.com/office/drawing/2014/main" id="{73BBCC98-A901-29FA-681E-D33C252D3395}"/>
              </a:ext>
            </a:extLst>
          </p:cNvPr>
          <p:cNvSpPr txBox="1"/>
          <p:nvPr/>
        </p:nvSpPr>
        <p:spPr>
          <a:xfrm>
            <a:off x="586740" y="5812750"/>
            <a:ext cx="7193280" cy="923330"/>
          </a:xfrm>
          <a:prstGeom prst="rect">
            <a:avLst/>
          </a:prstGeom>
          <a:noFill/>
        </p:spPr>
        <p:txBody>
          <a:bodyPr wrap="square">
            <a:spAutoFit/>
          </a:bodyPr>
          <a:lstStyle/>
          <a:p>
            <a:r>
              <a:rPr lang="en-AU" sz="1800" dirty="0">
                <a:effectLst/>
                <a:latin typeface="Calibri" panose="020F0502020204030204" pitchFamily="34" charset="0"/>
                <a:ea typeface="Calibri" panose="020F0502020204030204" pitchFamily="34" charset="0"/>
              </a:rPr>
              <a:t>Note from Jan, who made it - according to the recipe, it was an apple slice rather than a cake.  It was apple between two layers of pastry dough with icing on top. [apples from the country property]</a:t>
            </a:r>
            <a:endParaRPr lang="en-AU" dirty="0"/>
          </a:p>
        </p:txBody>
      </p:sp>
    </p:spTree>
    <p:extLst>
      <p:ext uri="{BB962C8B-B14F-4D97-AF65-F5344CB8AC3E}">
        <p14:creationId xmlns:p14="http://schemas.microsoft.com/office/powerpoint/2010/main" val="284605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B43B2-C31D-89E2-F4B1-449BCBF2A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4720" cy="3558540"/>
          </a:xfrm>
          <a:prstGeom prst="rect">
            <a:avLst/>
          </a:prstGeom>
        </p:spPr>
      </p:pic>
      <p:sp>
        <p:nvSpPr>
          <p:cNvPr id="5" name="TextBox 4">
            <a:extLst>
              <a:ext uri="{FF2B5EF4-FFF2-40B4-BE49-F238E27FC236}">
                <a16:creationId xmlns:a16="http://schemas.microsoft.com/office/drawing/2014/main" id="{005083B2-D488-D796-083B-757217DCCA18}"/>
              </a:ext>
            </a:extLst>
          </p:cNvPr>
          <p:cNvSpPr txBox="1"/>
          <p:nvPr/>
        </p:nvSpPr>
        <p:spPr>
          <a:xfrm>
            <a:off x="190500" y="3761155"/>
            <a:ext cx="3703320" cy="646331"/>
          </a:xfrm>
          <a:prstGeom prst="rect">
            <a:avLst/>
          </a:prstGeom>
          <a:noFill/>
        </p:spPr>
        <p:txBody>
          <a:bodyPr wrap="square">
            <a:spAutoFit/>
          </a:bodyPr>
          <a:lstStyle/>
          <a:p>
            <a:r>
              <a:rPr lang="en-AU" dirty="0"/>
              <a:t>Jane, Jeremy, Miriam and Bev Stacy Cathy Wilkes photos</a:t>
            </a:r>
          </a:p>
        </p:txBody>
      </p:sp>
      <p:pic>
        <p:nvPicPr>
          <p:cNvPr id="7" name="Picture 6">
            <a:extLst>
              <a:ext uri="{FF2B5EF4-FFF2-40B4-BE49-F238E27FC236}">
                <a16:creationId xmlns:a16="http://schemas.microsoft.com/office/drawing/2014/main" id="{1307051C-BBEE-0809-3CEC-904CE231F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080" y="3147060"/>
            <a:ext cx="4947920" cy="3710940"/>
          </a:xfrm>
          <a:prstGeom prst="rect">
            <a:avLst/>
          </a:prstGeom>
        </p:spPr>
      </p:pic>
      <p:sp>
        <p:nvSpPr>
          <p:cNvPr id="9" name="TextBox 8">
            <a:extLst>
              <a:ext uri="{FF2B5EF4-FFF2-40B4-BE49-F238E27FC236}">
                <a16:creationId xmlns:a16="http://schemas.microsoft.com/office/drawing/2014/main" id="{6D97353B-C44A-BD59-7468-92FEF2778B78}"/>
              </a:ext>
            </a:extLst>
          </p:cNvPr>
          <p:cNvSpPr txBox="1"/>
          <p:nvPr/>
        </p:nvSpPr>
        <p:spPr>
          <a:xfrm>
            <a:off x="5006340" y="2290495"/>
            <a:ext cx="3749040" cy="646331"/>
          </a:xfrm>
          <a:prstGeom prst="rect">
            <a:avLst/>
          </a:prstGeom>
          <a:noFill/>
        </p:spPr>
        <p:txBody>
          <a:bodyPr wrap="square">
            <a:spAutoFit/>
          </a:bodyPr>
          <a:lstStyle/>
          <a:p>
            <a:r>
              <a:rPr lang="en-AU" dirty="0"/>
              <a:t>Sylvan Grove - Dave Crawford, Tim Ball (from OFF) and Bev Stacy</a:t>
            </a:r>
          </a:p>
        </p:txBody>
      </p:sp>
    </p:spTree>
    <p:extLst>
      <p:ext uri="{BB962C8B-B14F-4D97-AF65-F5344CB8AC3E}">
        <p14:creationId xmlns:p14="http://schemas.microsoft.com/office/powerpoint/2010/main" val="2352110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4987-2EA4-1517-5D8F-31886AD02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23460" cy="3617595"/>
          </a:xfrm>
          <a:prstGeom prst="rect">
            <a:avLst/>
          </a:prstGeom>
        </p:spPr>
      </p:pic>
      <p:sp>
        <p:nvSpPr>
          <p:cNvPr id="5" name="TextBox 4">
            <a:extLst>
              <a:ext uri="{FF2B5EF4-FFF2-40B4-BE49-F238E27FC236}">
                <a16:creationId xmlns:a16="http://schemas.microsoft.com/office/drawing/2014/main" id="{9A610FA2-33F4-01B9-9A1D-94520ABE8CF5}"/>
              </a:ext>
            </a:extLst>
          </p:cNvPr>
          <p:cNvSpPr txBox="1"/>
          <p:nvPr/>
        </p:nvSpPr>
        <p:spPr>
          <a:xfrm>
            <a:off x="99060" y="3684955"/>
            <a:ext cx="4572000" cy="646331"/>
          </a:xfrm>
          <a:prstGeom prst="rect">
            <a:avLst/>
          </a:prstGeom>
          <a:noFill/>
        </p:spPr>
        <p:txBody>
          <a:bodyPr wrap="square">
            <a:spAutoFit/>
          </a:bodyPr>
          <a:lstStyle/>
          <a:p>
            <a:r>
              <a:rPr lang="en-AU" dirty="0"/>
              <a:t>Sylvan Grove - Graham Fry paying tribute to Graham and Margaret Walters_20220504</a:t>
            </a:r>
          </a:p>
        </p:txBody>
      </p:sp>
      <p:pic>
        <p:nvPicPr>
          <p:cNvPr id="6" name="docs-internal-guid-38b7c935-7fff-4ec0-9f17-096616f6bd4e">
            <a:extLst>
              <a:ext uri="{FF2B5EF4-FFF2-40B4-BE49-F238E27FC236}">
                <a16:creationId xmlns:a16="http://schemas.microsoft.com/office/drawing/2014/main" id="{545C5F4C-30F4-D873-F0E0-D49FCAE61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2355" y="179705"/>
            <a:ext cx="4134485" cy="5512361"/>
          </a:xfrm>
          <a:prstGeom prst="rect">
            <a:avLst/>
          </a:prstGeom>
          <a:noFill/>
          <a:ln>
            <a:noFill/>
          </a:ln>
        </p:spPr>
      </p:pic>
      <p:sp>
        <p:nvSpPr>
          <p:cNvPr id="8" name="TextBox 7">
            <a:extLst>
              <a:ext uri="{FF2B5EF4-FFF2-40B4-BE49-F238E27FC236}">
                <a16:creationId xmlns:a16="http://schemas.microsoft.com/office/drawing/2014/main" id="{24F6290A-AD5A-F547-B5E6-E31AEF0F9847}"/>
              </a:ext>
            </a:extLst>
          </p:cNvPr>
          <p:cNvSpPr txBox="1"/>
          <p:nvPr/>
        </p:nvSpPr>
        <p:spPr>
          <a:xfrm>
            <a:off x="5105400" y="5941814"/>
            <a:ext cx="4572000" cy="369332"/>
          </a:xfrm>
          <a:prstGeom prst="rect">
            <a:avLst/>
          </a:prstGeom>
          <a:noFill/>
        </p:spPr>
        <p:txBody>
          <a:bodyPr wrap="square">
            <a:spAutoFit/>
          </a:bodyPr>
          <a:lstStyle/>
          <a:p>
            <a:r>
              <a:rPr lang="en-AU" dirty="0"/>
              <a:t>Walters family Sylvan Grove_20220504</a:t>
            </a:r>
          </a:p>
        </p:txBody>
      </p:sp>
      <p:sp>
        <p:nvSpPr>
          <p:cNvPr id="10" name="TextBox 9">
            <a:extLst>
              <a:ext uri="{FF2B5EF4-FFF2-40B4-BE49-F238E27FC236}">
                <a16:creationId xmlns:a16="http://schemas.microsoft.com/office/drawing/2014/main" id="{451D2F66-E7B9-2D79-687C-1CDECA99AB55}"/>
              </a:ext>
            </a:extLst>
          </p:cNvPr>
          <p:cNvSpPr txBox="1"/>
          <p:nvPr/>
        </p:nvSpPr>
        <p:spPr>
          <a:xfrm>
            <a:off x="0" y="4817239"/>
            <a:ext cx="4838700" cy="1384995"/>
          </a:xfrm>
          <a:prstGeom prst="rect">
            <a:avLst/>
          </a:prstGeom>
          <a:noFill/>
        </p:spPr>
        <p:txBody>
          <a:bodyPr wrap="square">
            <a:spAutoFit/>
          </a:bodyPr>
          <a:lstStyle/>
          <a:p>
            <a:r>
              <a:rPr lang="en-US" sz="1200" dirty="0"/>
              <a:t>Cathy Wilkes, one of the Walters family, provided these photos and wrote:</a:t>
            </a:r>
          </a:p>
          <a:p>
            <a:r>
              <a:rPr lang="en-US" sz="1200" dirty="0"/>
              <a:t> </a:t>
            </a:r>
          </a:p>
          <a:p>
            <a:r>
              <a:rPr lang="en-US" sz="1200" dirty="0"/>
              <a:t>"It was such a beautiful morning at Sylvan Grove for the tree planting, please give our thanks to all the members. Thank you also for organising the lovely morning tea afterwards.  Remembering Kyrill, Hugh and Mum &amp; Dad in this way was a beautiful thing to do and I know our family really appreciated the thoughtfulness of you all in organising this." </a:t>
            </a:r>
          </a:p>
        </p:txBody>
      </p:sp>
    </p:spTree>
    <p:extLst>
      <p:ext uri="{BB962C8B-B14F-4D97-AF65-F5344CB8AC3E}">
        <p14:creationId xmlns:p14="http://schemas.microsoft.com/office/powerpoint/2010/main" val="106926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405012E6-0A51-4F69-8502-7AD48D87ACEA" descr="IMG_2818.jpeg">
            <a:extLst>
              <a:ext uri="{FF2B5EF4-FFF2-40B4-BE49-F238E27FC236}">
                <a16:creationId xmlns:a16="http://schemas.microsoft.com/office/drawing/2014/main" id="{C60853AF-AD87-944E-E30D-3C3925AAE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8" y="133350"/>
            <a:ext cx="3889058" cy="518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CE3E6C7-67C3-069D-8FDB-82DB9F6BC519}"/>
              </a:ext>
            </a:extLst>
          </p:cNvPr>
          <p:cNvSpPr txBox="1"/>
          <p:nvPr/>
        </p:nvSpPr>
        <p:spPr>
          <a:xfrm>
            <a:off x="-53340" y="5407075"/>
            <a:ext cx="4038600" cy="646331"/>
          </a:xfrm>
          <a:prstGeom prst="rect">
            <a:avLst/>
          </a:prstGeom>
          <a:noFill/>
        </p:spPr>
        <p:txBody>
          <a:bodyPr wrap="square">
            <a:spAutoFit/>
          </a:bodyPr>
          <a:lstStyle/>
          <a:p>
            <a:r>
              <a:rPr lang="en-AU" dirty="0"/>
              <a:t> Group photo in the forest from Sue Walters showing the Stacy family </a:t>
            </a:r>
          </a:p>
        </p:txBody>
      </p:sp>
      <p:pic>
        <p:nvPicPr>
          <p:cNvPr id="1027" name="1868CC72-F65A-4138-BCC5-F6BB021EC01E" descr="IMG_2828.jpeg">
            <a:extLst>
              <a:ext uri="{FF2B5EF4-FFF2-40B4-BE49-F238E27FC236}">
                <a16:creationId xmlns:a16="http://schemas.microsoft.com/office/drawing/2014/main" id="{81AEE99F-8AA5-0AE3-EEA3-812AC64B0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767" y="163830"/>
            <a:ext cx="4298633" cy="57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7D3B1C-F013-37B2-5DA4-B82159E46F83}"/>
              </a:ext>
            </a:extLst>
          </p:cNvPr>
          <p:cNvSpPr txBox="1"/>
          <p:nvPr/>
        </p:nvSpPr>
        <p:spPr>
          <a:xfrm>
            <a:off x="4777740" y="5896094"/>
            <a:ext cx="4061459" cy="646331"/>
          </a:xfrm>
          <a:prstGeom prst="rect">
            <a:avLst/>
          </a:prstGeom>
          <a:noFill/>
        </p:spPr>
        <p:txBody>
          <a:bodyPr wrap="square">
            <a:spAutoFit/>
          </a:bodyPr>
          <a:lstStyle/>
          <a:p>
            <a:r>
              <a:rPr lang="en-AU" dirty="0"/>
              <a:t>Photo from Sue Walters, Stacy Family - Jane, Jeremy, Miriam and Bev Stacy</a:t>
            </a:r>
          </a:p>
        </p:txBody>
      </p:sp>
    </p:spTree>
    <p:extLst>
      <p:ext uri="{BB962C8B-B14F-4D97-AF65-F5344CB8AC3E}">
        <p14:creationId xmlns:p14="http://schemas.microsoft.com/office/powerpoint/2010/main" val="5962879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TotalTime>
  <Words>411</Words>
  <Application>Microsoft Office PowerPoint</Application>
  <PresentationFormat>On-screen Show (4:3)</PresentationFormat>
  <Paragraphs>45</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Sylvan Grove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Sylvan Grove</dc:title>
  <dc:creator>Dorothy</dc:creator>
  <cp:lastModifiedBy>Dorothy</cp:lastModifiedBy>
  <cp:revision>17</cp:revision>
  <dcterms:created xsi:type="dcterms:W3CDTF">2022-05-13T01:28:25Z</dcterms:created>
  <dcterms:modified xsi:type="dcterms:W3CDTF">2022-05-26T23:51:15Z</dcterms:modified>
</cp:coreProperties>
</file>